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1"/>
  </p:notesMasterIdLst>
  <p:handoutMasterIdLst>
    <p:handoutMasterId r:id="rId12"/>
  </p:handoutMasterIdLst>
  <p:sldIdLst>
    <p:sldId id="257" r:id="rId3"/>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64" d="100"/>
          <a:sy n="64" d="100"/>
        </p:scale>
        <p:origin x="72" y="-750"/>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11" Type="http://schemas.openxmlformats.org/officeDocument/2006/relationships/notesMaster" Target="notesMasters/notesMaster1.xml"/><Relationship Id="rId12" Type="http://schemas.openxmlformats.org/officeDocument/2006/relationships/handoutMaster" Target="handoutMasters/handout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4/17/2013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4/17/2013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KVM: https://docs.kernel.org/virt/kvm/index.html</a:t>
            </a:r>
          </a:p>
          <a:p>
            <a:r>
              <a:t>Microsoft: Hyper-V virtualization: https://learn.microsoft.com/en-us/windows-server/virtualization/hyper-v/overview</a:t>
            </a:r>
          </a:p>
          <a:p>
            <a:r>
              <a:t>VirtualBox: https://www.virtualbox.org/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Microsoft: What is Windows Subsystem for Linux: https://learn.microsoft.com/en-us/windows/wsl/about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Ars Technica: Broadcom ends VMware perpetual license sales: https://arstechnica.com/information-technology/2023/12/broadcom-ends-vmware-perpetual-license-sales-testing-customers-and-partners/</a:t>
            </a:r>
          </a:p>
          <a:p>
            <a:r>
              <a:t>Proxmox Virtual Environment: https://www.proxmox.com/en/products/proxmox-virtual-environment/overview</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Red Hat: Containers vs. VMs: https://www.redhat.com/en/topics/containers/containers-vs-vms</a:t>
            </a:r>
          </a:p>
          <a:p>
            <a:r>
              <a:t>Docker: What is Docker?: https://docs.docker.com/get-started/docker-overview/</a:t>
            </a:r>
          </a:p>
          <a:p>
            <a:r>
              <a:t>Kubernetes: Overview: https://kubernetes.io/docs/concepts/overview/</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NIST SP 800-145: The NIST Definition of Cloud Computing: https://csrc.nist.gov/pubs/sp/800/145/final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AWS: Summary of the DynamoDB service disruption: https://aws.amazon.com/message/101925/</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IEA: Energy and AI: https://www.iea.org/reports/energy-and-ai/executive-summary</a:t>
            </a:r>
          </a:p>
          <a:p>
            <a:r>
              <a:t>IBM: What is edge computing?: https://www.ibm.com/think/topics/edge-computing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Red Hat: RHEL life cycle: https://access.redhat.com/support/policy/updates/errata</a:t>
            </a:r>
          </a:p>
          <a:p>
            <a:r>
              <a:t>Ubuntu: Release cycle: https://ubuntu.com/about/release-cycle</a:t>
            </a:r>
          </a:p>
          <a:p>
            <a:r>
              <a:t>Microsoft: Windows Server servicing channels: https://learn.microsoft.com/en-us/windows-server/get-started/servicing-channels-comparison</a:t>
            </a:r>
          </a:p>
          <a:p>
            <a:r>
              <a:t>IBM Z: https://www.ibm.com/products/z</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TrueNAS Community Edition: https://www.truenas.com/truenas-community-edition/</a:t>
            </a:r>
          </a:p>
          <a:p>
            <a:r>
              <a:t>Synology: DiskStation Manager: https://www.synology.com/en-us/dsm</a:t>
            </a:r>
          </a:p>
          <a:p>
            <a:r>
              <a:t>Fedora CoreOS: https://fedoraproject.org/coreos/</a:t>
            </a:r>
          </a:p>
          <a:p>
            <a:r>
              <a:t>AWS: Bottlerocket: https://aws.amazon.com/bottlerocket/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IBM: What are distributed systems?: https://www.ibm.com/think/topics/distributed-systems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IBM: What is the CAP theorem?: https://www.ibm.com/think/topics/cap-theorem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NFS: https://docs.kernel.org/filesystems/nfs/index.html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IBM: What is high-performance computing?: https://www.ibm.com/think/topics/hpc</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BitTorrent: Protocol specification: https://www.bittorrent.org/beps/bep_0003.html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Folding@home: https://foldingathome.org/</a:t>
            </a:r>
          </a:p>
          <a:p>
            <a:r>
              <a:t>BOINC: https://boinc.berkeley.edu/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smtClean="0"/>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3CD9712D-992A-4AB1-A5C2-575F75921AA2}" type="datetimeFigureOut">
              <a:rPr lang="en-US"/>
              <a:t>4/17/2013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xmlns="">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4/17/2013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smtClean="0"/>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9712D-992A-4AB1-A5C2-575F75921AA2}" type="datetimeFigureOut">
              <a:rPr lang="en-US"/>
              <a:t>4/17/2013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CD9712D-992A-4AB1-A5C2-575F75921AA2}" type="datetimeFigureOut">
              <a:rPr lang="en-US"/>
              <a:t>4/17/2013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3CD9712D-992A-4AB1-A5C2-575F75921AA2}" type="datetimeFigureOut">
              <a:rPr lang="en-US"/>
              <a:t>4/17/2013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CD9712D-992A-4AB1-A5C2-575F75921AA2}" type="datetimeFigureOut">
              <a:rPr lang="en-US"/>
              <a:t>4/17/2013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lang="en-US"/>
              <a:t>4/17/2013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smtClean="0"/>
              <a:t>Click to edit Master title style</a:t>
            </a:r>
            <a:endParaRPr/>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9712D-992A-4AB1-A5C2-575F75921AA2}" type="datetimeFigureOut">
              <a:rPr lang="en-US"/>
              <a:t>4/17/2013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4/17/2013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4/17/2013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900">
                <a:solidFill>
                  <a:schemeClr val="tx1">
                    <a:lumMod val="90000"/>
                    <a:lumOff val="10000"/>
                  </a:schemeClr>
                </a:solidFill>
              </a:defRPr>
            </a:lvl1pPr>
          </a:lstStyle>
          <a:p>
            <a:fld id="{3CD9712D-992A-4AB1-A5C2-575F75921AA2}" type="datetimeFigureOut">
              <a:rPr lang="en-US"/>
              <a:pPr/>
              <a:t>4/17/2013</a:t>
            </a:fld>
            <a:endParaRPr/>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900">
                <a:solidFill>
                  <a:schemeClr val="tx1">
                    <a:lumMod val="90000"/>
                    <a:lumOff val="10000"/>
                  </a:schemeClr>
                </a:solidFill>
              </a:defRPr>
            </a:lvl1pPr>
          </a:lstStyle>
          <a:p>
            <a:endParaRPr/>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900">
                <a:solidFill>
                  <a:schemeClr val="tx1">
                    <a:lumMod val="90000"/>
                    <a:lumOff val="10000"/>
                  </a:schemeClr>
                </a:solidFill>
              </a:defRPr>
            </a:lvl1pPr>
          </a:lstStyle>
          <a:p>
            <a:fld id="{81FEFA0A-2F20-4B60-98C6-5FFDA469AA1C}" type="slidenum">
              <a:rPr/>
              <a:pPr/>
              <a:t>‹#›</a:t>
            </a:fld>
            <a:endParaRPr/>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notesSlide" Target="../notesSlides/notesSlide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notesSlide" Target="../notesSlides/notesSlide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notesSlide" Target="../notesSlides/notesSlide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Virtual Machines, Cloud, and Distributed Systems</a:t>
            </a:r>
          </a:p>
        </p:txBody>
      </p:sp>
      <p:sp>
        <p:nvSpPr>
          <p:cNvPr id="3" name="Subtitle 2"/>
          <p:cNvSpPr>
            <a:spLocks noGrp="1"/>
          </p:cNvSpPr>
          <p:nvPr>
            <p:ph type="subTitle" idx="1"/>
          </p:nvPr>
        </p:nvSpPr>
        <p:spPr/>
        <p:txBody>
          <a:bodyPr/>
          <a:lstStyle/>
          <a:p>
            <a:r>
              <a:rPr lang="en-US" dirty="0" smtClean="0"/>
              <a:t>Week 14</a:t>
            </a:r>
            <a:r>
              <a:rPr lang="en-US" dirty="0" smtClean="0"/>
              <a:t/>
            </a:r>
            <a:endParaRPr lang="en-US" dirty="0"/>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Virtual Machines</a:t>
            </a:r>
          </a:p>
        </p:txBody>
      </p:sp>
      <p:sp>
        <p:nvSpPr>
          <p:cNvPr id="3" name="Content Placeholder 2"/>
          <p:cNvSpPr>
            <a:spLocks noGrp="1"/>
          </p:cNvSpPr>
          <p:nvPr>
            <p:ph idx="1"/>
          </p:nvPr>
        </p:nvSpPr>
        <p:spPr/>
        <p:txBody>
          <a:bodyPr>
            <a:normAutofit/>
          </a:bodyPr>
          <a:lstStyle/>
          <a:p>
            <a:pPr/>
            <a:r>
              <a:rPr sz="2000"/>
              <a:t>A virtual machine (VM) is a software version of a whole computer</a:t>
            </a:r>
          </a:p>
          <a:p>
            <a:pPr/>
            <a:r>
              <a:rPr sz="2000"/>
              <a:t>A </a:t>
            </a:r>
            <a:r>
              <a:rPr u="sng" sz="2000"/>
              <a:t>guest</a:t>
            </a:r>
            <a:r>
              <a:rPr sz="2000"/>
              <a:t> OS runs inside the VM, on top of the real computer, the </a:t>
            </a:r>
            <a:r>
              <a:rPr u="sng" sz="2000"/>
              <a:t>host</a:t>
            </a:r>
          </a:p>
          <a:p>
            <a:pPr lvl="1"/>
            <a:r>
              <a:rPr sz="1800"/>
              <a:t>Like an apartment inside a building: each one has its own rooms and lock, but they share the same foundation and plumbing</a:t>
            </a:r>
          </a:p>
          <a:p>
            <a:pPr/>
            <a:r>
              <a:rPr sz="2000"/>
              <a:t>The guest thinks it has its own processor, memory, drive, and network card (Week 13)</a:t>
            </a:r>
          </a:p>
          <a:p>
            <a:pPr/>
            <a:r>
              <a:rPr sz="2000"/>
              <a:t>The software that runs VMs is called a </a:t>
            </a:r>
            <a:r>
              <a:rPr u="sng" sz="2000"/>
              <a:t>hypervisor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Hypervisors</a:t>
            </a:r>
          </a:p>
        </p:txBody>
      </p:sp>
      <p:sp>
        <p:nvSpPr>
          <p:cNvPr id="3" name="Content Placeholder 2"/>
          <p:cNvSpPr>
            <a:spLocks noGrp="1"/>
          </p:cNvSpPr>
          <p:nvPr>
            <p:ph idx="1"/>
          </p:nvPr>
        </p:nvSpPr>
        <p:spPr/>
        <p:txBody>
          <a:bodyPr>
            <a:normAutofit/>
          </a:bodyPr>
          <a:lstStyle/>
          <a:p>
            <a:pPr/>
            <a:r>
              <a:rPr u="sng" sz="1800"/>
              <a:t>Type 1</a:t>
            </a:r>
            <a:r>
              <a:rPr sz="1800"/>
              <a:t> (bare metal): the hypervisor is the operating system on the real hardware. Used in servers and data centers</a:t>
            </a:r>
          </a:p>
          <a:p>
            <a:pPr lvl="1"/>
            <a:r>
              <a:rPr sz="1600"/>
              <a:t>KVM, built into Linux, and Proxmox, which is built on it</a:t>
            </a:r>
          </a:p>
          <a:p>
            <a:pPr lvl="1"/>
            <a:r>
              <a:rPr sz="1600"/>
              <a:t>Microsoft Hyper-V and VMware ESXi</a:t>
            </a:r>
          </a:p>
          <a:p>
            <a:pPr/>
            <a:r>
              <a:rPr u="sng" sz="1800"/>
              <a:t>Type 2</a:t>
            </a:r>
            <a:r>
              <a:rPr sz="1800"/>
              <a:t> (hosted): an app running on your normal OS. Used on laptops and desktops</a:t>
            </a:r>
          </a:p>
          <a:p>
            <a:pPr lvl="1"/>
            <a:r>
              <a:rPr sz="1600"/>
              <a:t>VirtualBox and VMware Workstation, and Parallels or UTM on Macs</a:t>
            </a:r>
          </a:p>
          <a:p>
            <a:pPr/>
            <a:r>
              <a:rPr sz="1800"/>
              <a:t>Modern processors have built-in support (Intel VT-x and AMD-V), so VMs run nearly as fast as the real hardware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VMs Are Used For</a:t>
            </a:r>
          </a:p>
        </p:txBody>
      </p:sp>
      <p:sp>
        <p:nvSpPr>
          <p:cNvPr id="3" name="Content Placeholder 2"/>
          <p:cNvSpPr>
            <a:spLocks noGrp="1"/>
          </p:cNvSpPr>
          <p:nvPr>
            <p:ph idx="1"/>
          </p:nvPr>
        </p:nvSpPr>
        <p:spPr/>
        <p:txBody>
          <a:bodyPr>
            <a:normAutofit/>
          </a:bodyPr>
          <a:lstStyle/>
          <a:p>
            <a:pPr/>
            <a:r>
              <a:rPr sz="1800"/>
              <a:t>Running another OS, like the Linux VMs used for labs in this course</a:t>
            </a:r>
          </a:p>
          <a:p>
            <a:pPr/>
            <a:r>
              <a:rPr sz="1800"/>
              <a:t>Testing software or risky files safely, then throwing the VM away</a:t>
            </a:r>
          </a:p>
          <a:p>
            <a:pPr/>
            <a:r>
              <a:rPr sz="1800"/>
              <a:t>Running many servers on one physical machine, which saves money and power</a:t>
            </a:r>
          </a:p>
          <a:p>
            <a:pPr/>
            <a:r>
              <a:rPr sz="1800"/>
              <a:t>Keeping old software running on a newer computer</a:t>
            </a:r>
          </a:p>
          <a:p>
            <a:pPr/>
            <a:r>
              <a:rPr sz="1800"/>
              <a:t>WSL2 runs a real Linux kernel in a lightweight VM on Windows</a:t>
            </a:r>
          </a:p>
          <a:p>
            <a:pPr/>
            <a:r>
              <a:rPr b="1" sz="1800"/>
              <a:t>Historical note:</a:t>
            </a:r>
            <a:r>
              <a:rPr sz="1800"/>
              <a:t> Windows 7 included "XP Mode", a Windows XP VM for old programs, and Microsoft Virtual PC has been retired. Still worth knowing because the same idea, a VM for old software, is still common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Virtual Machine Requirements</a:t>
            </a:r>
          </a:p>
        </p:txBody>
      </p:sp>
      <p:sp>
        <p:nvSpPr>
          <p:cNvPr id="3" name="Content Placeholder 2"/>
          <p:cNvSpPr>
            <a:spLocks noGrp="1"/>
          </p:cNvSpPr>
          <p:nvPr>
            <p:ph idx="1"/>
          </p:nvPr>
        </p:nvSpPr>
        <p:spPr/>
        <p:txBody>
          <a:bodyPr>
            <a:normAutofit/>
          </a:bodyPr>
          <a:lstStyle/>
          <a:p>
            <a:pPr/>
            <a:r>
              <a:rPr u="sng" sz="2000"/>
              <a:t>Fidelity</a:t>
            </a:r>
            <a:r>
              <a:rPr sz="2000"/>
              <a:t>: programs run the same in a VM as on a real computer</a:t>
            </a:r>
          </a:p>
          <a:p>
            <a:pPr/>
            <a:r>
              <a:rPr u="sng" sz="2000"/>
              <a:t>Performance</a:t>
            </a:r>
            <a:r>
              <a:rPr sz="2000"/>
              <a:t>: programs run at close to full speed</a:t>
            </a:r>
          </a:p>
          <a:p>
            <a:pPr/>
            <a:r>
              <a:rPr u="sng" sz="2000"/>
              <a:t>Safety</a:t>
            </a:r>
            <a:r>
              <a:rPr sz="2000"/>
              <a:t>: a program in one VM can't affect the host or other VMs</a:t>
            </a:r>
          </a:p>
          <a:p>
            <a:pPr/>
            <a:r>
              <a:rPr sz="2000"/>
              <a:t>To do this, the hypervisor catches anything the guest OS tries to do directly to the hardware, and handles it safely</a:t>
            </a:r>
          </a:p>
          <a:p>
            <a:pPr/>
            <a:r>
              <a:rPr sz="2000"/>
              <a:t>Special guest drivers (VirtualBox Guest Additions, for example) make the virtual disk, network, and screen faster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Snapshots, Shared Folders, and Networking</a:t>
            </a:r>
          </a:p>
        </p:txBody>
      </p:sp>
      <p:sp>
        <p:nvSpPr>
          <p:cNvPr id="3" name="Content Placeholder 2"/>
          <p:cNvSpPr>
            <a:spLocks noGrp="1"/>
          </p:cNvSpPr>
          <p:nvPr>
            <p:ph idx="1"/>
          </p:nvPr>
        </p:nvSpPr>
        <p:spPr/>
        <p:txBody>
          <a:bodyPr>
            <a:normAutofit/>
          </a:bodyPr>
          <a:lstStyle/>
          <a:p>
            <a:pPr/>
            <a:r>
              <a:rPr u="sng" sz="1800"/>
              <a:t>Snapshots</a:t>
            </a:r>
            <a:r>
              <a:rPr sz="1800"/>
              <a:t> save a VM at a moment in time, so you can roll back after a mistake (Week 10)</a:t>
            </a:r>
          </a:p>
          <a:p>
            <a:pPr/>
            <a:r>
              <a:rPr u="sng" sz="1800"/>
              <a:t>Shared folders</a:t>
            </a:r>
            <a:r>
              <a:rPr sz="1800"/>
              <a:t> let the guest and host share files</a:t>
            </a:r>
          </a:p>
          <a:p>
            <a:pPr lvl="1"/>
            <a:r>
              <a:rPr sz="1600"/>
              <a:t>Turning them off keeps the guest more isolated, which is safer for testing risky files</a:t>
            </a:r>
          </a:p>
          <a:p>
            <a:pPr/>
            <a:r>
              <a:rPr u="sng" sz="1800"/>
              <a:t>Networking</a:t>
            </a:r>
            <a:r>
              <a:rPr sz="1800"/>
              <a:t>: NAT, bridged, or host-only (Week 13)</a:t>
            </a:r>
          </a:p>
          <a:p>
            <a:pPr/>
            <a:r>
              <a:rPr sz="1800"/>
              <a:t>A whole VM is just a few files, so it's easy to copy, back up, or move to another computer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Weaknesses of Virtual Machines</a:t>
            </a:r>
          </a:p>
        </p:txBody>
      </p:sp>
      <p:sp>
        <p:nvSpPr>
          <p:cNvPr id="3" name="Content Placeholder 2"/>
          <p:cNvSpPr>
            <a:spLocks noGrp="1"/>
          </p:cNvSpPr>
          <p:nvPr>
            <p:ph idx="1"/>
          </p:nvPr>
        </p:nvSpPr>
        <p:spPr/>
        <p:txBody>
          <a:bodyPr>
            <a:normAutofit/>
          </a:bodyPr>
          <a:lstStyle/>
          <a:p>
            <a:pPr/>
            <a:r>
              <a:rPr sz="1800"/>
              <a:t>Each VM needs its own memory, drive space, and a full OS to update</a:t>
            </a:r>
          </a:p>
          <a:p>
            <a:pPr/>
            <a:r>
              <a:rPr sz="1800"/>
              <a:t>Too many VMs on one host can slow everything down</a:t>
            </a:r>
          </a:p>
          <a:p>
            <a:pPr/>
            <a:r>
              <a:rPr u="sng" sz="1800"/>
              <a:t>VM escape</a:t>
            </a:r>
            <a:r>
              <a:rPr sz="1800"/>
              <a:t>: a rare but serious bug that lets a program break out of the guest into the host</a:t>
            </a:r>
          </a:p>
          <a:p>
            <a:pPr/>
            <a:r>
              <a:rPr sz="1800"/>
              <a:t>Licensing can change overnight: after Broadcom bought VMware, it ended perpetual licenses and moved to subscriptions, raising costs for many companies</a:t>
            </a:r>
          </a:p>
          <a:p>
            <a:pPr lvl="1"/>
            <a:r>
              <a:rPr sz="1600"/>
              <a:t>Many moved to alternatives like Proxmox and Hyper-V</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Containers vs. Virtual Machines</a:t>
            </a:r>
          </a:p>
        </p:txBody>
      </p:sp>
      <p:sp>
        <p:nvSpPr>
          <p:cNvPr id="3" name="Content Placeholder 2"/>
          <p:cNvSpPr>
            <a:spLocks noGrp="1"/>
          </p:cNvSpPr>
          <p:nvPr>
            <p:ph idx="1"/>
          </p:nvPr>
        </p:nvSpPr>
        <p:spPr/>
        <p:txBody>
          <a:bodyPr>
            <a:normAutofit/>
          </a:bodyPr>
          <a:lstStyle/>
          <a:p>
            <a:pPr/>
            <a:r>
              <a:rPr sz="1800"/>
              <a:t>A VM includes a whole guest OS. A </a:t>
            </a:r>
            <a:r>
              <a:rPr u="sng" sz="1800"/>
              <a:t>container</a:t>
            </a:r>
            <a:r>
              <a:rPr sz="1800"/>
              <a:t> shares the host's kernel, and just packages the app and what it needs (Week 2)</a:t>
            </a:r>
          </a:p>
          <a:p>
            <a:pPr lvl="1"/>
            <a:r>
              <a:rPr sz="1600"/>
              <a:t>Containers start in seconds and use little memory</a:t>
            </a:r>
          </a:p>
          <a:p>
            <a:pPr lvl="1"/>
            <a:r>
              <a:rPr sz="1600"/>
              <a:t>VMs give stronger isolation, and can run a different OS than the host</a:t>
            </a:r>
          </a:p>
          <a:p>
            <a:pPr/>
            <a:r>
              <a:rPr u="sng" sz="1800"/>
              <a:t>Docker</a:t>
            </a:r>
            <a:r>
              <a:rPr sz="1800"/>
              <a:t> builds and runs containers. </a:t>
            </a:r>
            <a:r>
              <a:rPr u="sng" sz="1800"/>
              <a:t>Kubernetes</a:t>
            </a:r>
            <a:r>
              <a:rPr sz="1800"/>
              <a:t> runs large numbers of them across many servers</a:t>
            </a:r>
          </a:p>
          <a:p>
            <a:pPr lvl="1"/>
            <a:r>
              <a:rPr sz="1600"/>
              <a:t>Like shipping containers: the same box fits on any ship or truck</a:t>
            </a:r>
          </a:p>
          <a:p>
            <a:pPr/>
            <a:r>
              <a:rPr sz="1800"/>
              <a:t>In the cloud, containers often run inside VMs, to get the benefits of both</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Cloud</a:t>
            </a:r>
          </a:p>
        </p:txBody>
      </p:sp>
      <p:sp>
        <p:nvSpPr>
          <p:cNvPr id="3" name="Content Placeholder 2"/>
          <p:cNvSpPr>
            <a:spLocks noGrp="1"/>
          </p:cNvSpPr>
          <p:nvPr>
            <p:ph idx="1"/>
          </p:nvPr>
        </p:nvSpPr>
        <p:spPr/>
        <p:txBody>
          <a:bodyPr>
            <a:normAutofit/>
          </a:bodyPr>
          <a:lstStyle/>
          <a:p>
            <a:pPr/>
            <a:r>
              <a:rPr sz="2000"/>
              <a:t>Cloud computing means renting computers you don't own, over the internet, and paying for what you use, like electricity</a:t>
            </a:r>
          </a:p>
          <a:p>
            <a:pPr/>
            <a:r>
              <a:rPr sz="2000"/>
              <a:t>Underneath, it's huge data centers running hypervisors and containers</a:t>
            </a:r>
          </a:p>
          <a:p>
            <a:pPr/>
            <a:r>
              <a:rPr sz="2000"/>
              <a:t>The biggest providers are Amazon Web Services, Microsoft Azure, and Google Cloud</a:t>
            </a:r>
          </a:p>
          <a:p>
            <a:pPr/>
            <a:r>
              <a:rPr sz="2000"/>
              <a:t>Most cloud servers run Linux</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Cloud Service Models</a:t>
            </a:r>
          </a:p>
        </p:txBody>
      </p:sp>
      <p:sp>
        <p:nvSpPr>
          <p:cNvPr id="3" name="Content Placeholder 2"/>
          <p:cNvSpPr>
            <a:spLocks noGrp="1"/>
          </p:cNvSpPr>
          <p:nvPr>
            <p:ph idx="1"/>
          </p:nvPr>
        </p:nvSpPr>
        <p:spPr/>
        <p:txBody>
          <a:bodyPr>
            <a:normAutofit/>
          </a:bodyPr>
          <a:lstStyle/>
          <a:p>
            <a:pPr/>
            <a:r>
              <a:rPr u="sng" sz="1800"/>
              <a:t>IaaS</a:t>
            </a:r>
            <a:r>
              <a:rPr sz="1800"/>
              <a:t> (infrastructure as a service): rent a virtual server and manage the OS yourself</a:t>
            </a:r>
          </a:p>
          <a:p>
            <a:pPr/>
            <a:r>
              <a:rPr u="sng" sz="1800"/>
              <a:t>PaaS</a:t>
            </a:r>
            <a:r>
              <a:rPr sz="1800"/>
              <a:t> (platform as a service): upload your app, and the provider runs the OS and servers</a:t>
            </a:r>
          </a:p>
          <a:p>
            <a:pPr/>
            <a:r>
              <a:rPr u="sng" sz="1800"/>
              <a:t>SaaS</a:t>
            </a:r>
            <a:r>
              <a:rPr sz="1800"/>
              <a:t> (software as a service): just use the app, like Google Docs, Microsoft 365, or your school's learning system</a:t>
            </a:r>
          </a:p>
          <a:p>
            <a:pPr/>
            <a:r>
              <a:rPr u="sng" sz="1800"/>
              <a:t>Serverless</a:t>
            </a:r>
            <a:r>
              <a:rPr sz="1800"/>
              <a:t>: upload a small function that runs only when needed. There are still servers, you just never see them</a:t>
            </a:r>
          </a:p>
          <a:p>
            <a:pPr/>
            <a:r>
              <a:rPr sz="1800"/>
              <a:t>Like housing: IaaS is renting an empty apartment, PaaS is a furnished one, and SaaS is a hotel</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Weaknesses of the Cloud</a:t>
            </a:r>
          </a:p>
        </p:txBody>
      </p:sp>
      <p:sp>
        <p:nvSpPr>
          <p:cNvPr id="3" name="Content Placeholder 2"/>
          <p:cNvSpPr>
            <a:spLocks noGrp="1"/>
          </p:cNvSpPr>
          <p:nvPr>
            <p:ph idx="1"/>
          </p:nvPr>
        </p:nvSpPr>
        <p:spPr/>
        <p:txBody>
          <a:bodyPr>
            <a:normAutofit/>
          </a:bodyPr>
          <a:lstStyle/>
          <a:p>
            <a:pPr/>
            <a:r>
              <a:rPr u="sng" sz="1800"/>
              <a:t>Outages</a:t>
            </a:r>
            <a:r>
              <a:rPr sz="1800"/>
              <a:t> can take down many companies at once</a:t>
            </a:r>
          </a:p>
          <a:p>
            <a:pPr lvl="1"/>
            <a:r>
              <a:rPr sz="1600"/>
              <a:t>In October 2025, an AWS bug left DynamoDB with an empty DNS record in its busiest region, and apps such as Snapchat and Slack went down for hours</a:t>
            </a:r>
          </a:p>
          <a:p>
            <a:pPr/>
            <a:r>
              <a:rPr sz="1800"/>
              <a:t>Costs can grow quickly, and moving away from one provider is hard (lock-in)</a:t>
            </a:r>
          </a:p>
          <a:p>
            <a:pPr/>
            <a:r>
              <a:rPr sz="1800"/>
              <a:t>You share hardware with strangers, and you depend on the provider's security</a:t>
            </a:r>
          </a:p>
          <a:p>
            <a:pPr/>
            <a:r>
              <a:rPr sz="1800"/>
              <a:t>Your data may be stored in another country, under different laws</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Data Centers and Energy</a:t>
            </a:r>
          </a:p>
        </p:txBody>
      </p:sp>
      <p:sp>
        <p:nvSpPr>
          <p:cNvPr id="3" name="Content Placeholder 2"/>
          <p:cNvSpPr>
            <a:spLocks noGrp="1"/>
          </p:cNvSpPr>
          <p:nvPr>
            <p:ph idx="1"/>
          </p:nvPr>
        </p:nvSpPr>
        <p:spPr/>
        <p:txBody>
          <a:bodyPr>
            <a:normAutofit/>
          </a:bodyPr>
          <a:lstStyle/>
          <a:p>
            <a:pPr/>
            <a:r>
              <a:rPr sz="1800"/>
              <a:t>Data centers used about 1.5% of the world's electricity in 2024</a:t>
            </a:r>
          </a:p>
          <a:p>
            <a:pPr/>
            <a:r>
              <a:rPr sz="1800"/>
              <a:t>The IEA expects that to more than double by 2030, driven mostly by AI</a:t>
            </a:r>
          </a:p>
          <a:p>
            <a:pPr/>
            <a:r>
              <a:rPr sz="1800"/>
              <a:t>Operating systems help by putting idle cores to sleep, packing VMs and containers onto fewer servers, and turning off unused machines</a:t>
            </a:r>
          </a:p>
          <a:p>
            <a:pPr/>
            <a:r>
              <a:rPr u="sng" sz="1800"/>
              <a:t>Edge computing</a:t>
            </a:r>
            <a:r>
              <a:rPr sz="1800"/>
              <a:t>: process data close to where it's made, in phones, cars, and IoT devices, instead of sending everything to a data center (Week 13)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Different Jobs, Different Operating Systems</a:t>
            </a:r>
          </a:p>
        </p:txBody>
      </p:sp>
      <p:sp>
        <p:nvSpPr>
          <p:cNvPr id="3" name="Content Placeholder 2"/>
          <p:cNvSpPr>
            <a:spLocks noGrp="1"/>
          </p:cNvSpPr>
          <p:nvPr>
            <p:ph idx="1"/>
          </p:nvPr>
        </p:nvSpPr>
        <p:spPr/>
        <p:txBody>
          <a:bodyPr>
            <a:normAutofit/>
          </a:bodyPr>
          <a:lstStyle/>
          <a:p>
            <a:pPr/>
            <a:r>
              <a:rPr u="sng" sz="1600"/>
              <a:t>Personal computers and phones</a:t>
            </a:r>
            <a:r>
              <a:rPr sz="1600"/>
              <a:t>: a GUI, one main user, frequent updates, and battery life matters</a:t>
            </a:r>
          </a:p>
          <a:p>
            <a:pPr/>
            <a:r>
              <a:rPr u="sng" sz="1600"/>
              <a:t>Servers</a:t>
            </a:r>
            <a:r>
              <a:rPr sz="1600"/>
              <a:t>: often no screen at all, managed remotely over the network, serving thousands of users, and expected to run for months or years without rebooting</a:t>
            </a:r>
          </a:p>
          <a:p>
            <a:pPr/>
            <a:r>
              <a:rPr u="sng" sz="1600"/>
              <a:t>NAS boxes</a:t>
            </a:r>
            <a:r>
              <a:rPr sz="1600"/>
              <a:t>: a stripped-down OS whose main job is storing and sharing files (Week 10)</a:t>
            </a:r>
          </a:p>
          <a:p>
            <a:pPr/>
            <a:r>
              <a:rPr u="sng" sz="1600"/>
              <a:t>Data center hosts</a:t>
            </a:r>
            <a:r>
              <a:rPr sz="1600"/>
              <a:t>: a hypervisor or minimal container OS, managed by software rather than people</a:t>
            </a:r>
          </a:p>
          <a:p>
            <a:pPr/>
            <a:r>
              <a:rPr u="sng" sz="1600"/>
              <a:t>Embedded, phones, and cars</a:t>
            </a:r>
            <a:r>
              <a:rPr sz="1600"/>
              <a:t>: built for one device, with the maker controlling updates (Weeks 1 and 13)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Server Operating Systems</a:t>
            </a:r>
          </a:p>
        </p:txBody>
      </p:sp>
      <p:sp>
        <p:nvSpPr>
          <p:cNvPr id="3" name="Content Placeholder 2"/>
          <p:cNvSpPr>
            <a:spLocks noGrp="1"/>
          </p:cNvSpPr>
          <p:nvPr>
            <p:ph idx="1"/>
          </p:nvPr>
        </p:nvSpPr>
        <p:spPr/>
        <p:txBody>
          <a:bodyPr>
            <a:normAutofit/>
          </a:bodyPr>
          <a:lstStyle/>
          <a:p>
            <a:pPr/>
            <a:r>
              <a:rPr sz="1800"/>
              <a:t>Servers favor stability over new features, so they use long-term support releases</a:t>
            </a:r>
          </a:p>
          <a:p>
            <a:pPr lvl="1"/>
            <a:r>
              <a:rPr sz="1600"/>
              <a:t>Red Hat Enterprise Linux: 10 years of support for each major version</a:t>
            </a:r>
          </a:p>
          <a:p>
            <a:pPr lvl="1"/>
            <a:r>
              <a:rPr sz="1600"/>
              <a:t>Ubuntu LTS: a new long-term release every 2 years, with 5 years of standard security updates</a:t>
            </a:r>
          </a:p>
          <a:p>
            <a:pPr lvl="1"/>
            <a:r>
              <a:rPr sz="1600"/>
              <a:t>Windows Server LTSC: 5 years of mainstream and 5 of extended support</a:t>
            </a:r>
          </a:p>
          <a:p>
            <a:pPr/>
            <a:r>
              <a:rPr sz="1800"/>
              <a:t>Usually installed without a GUI, and managed with the command line and automation tools</a:t>
            </a:r>
          </a:p>
          <a:p>
            <a:pPr/>
            <a:r>
              <a:rPr sz="1800"/>
              <a:t>IBM mainframes still run z/OS and Linux for banks and airlines (Week 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NAS and Data Center Operating Systems</a:t>
            </a:r>
          </a:p>
        </p:txBody>
      </p:sp>
      <p:sp>
        <p:nvSpPr>
          <p:cNvPr id="3" name="Content Placeholder 2"/>
          <p:cNvSpPr>
            <a:spLocks noGrp="1"/>
          </p:cNvSpPr>
          <p:nvPr>
            <p:ph idx="1"/>
          </p:nvPr>
        </p:nvSpPr>
        <p:spPr/>
        <p:txBody>
          <a:bodyPr>
            <a:normAutofit/>
          </a:bodyPr>
          <a:lstStyle/>
          <a:p>
            <a:pPr/>
            <a:r>
              <a:rPr u="sng" sz="1800"/>
              <a:t>NAS</a:t>
            </a:r>
            <a:r>
              <a:rPr sz="1800"/>
              <a:t> operating systems are managed through a web page, and focus on storage, RAID, snapshots, and sharing</a:t>
            </a:r>
          </a:p>
          <a:p>
            <a:pPr lvl="1"/>
            <a:r>
              <a:rPr sz="1600"/>
              <a:t>TrueNAS, built around the ZFS file system (Week 9)</a:t>
            </a:r>
          </a:p>
          <a:p>
            <a:pPr lvl="1"/>
            <a:r>
              <a:rPr sz="1600"/>
              <a:t>Synology's DiskStation Manager, which is Linux-based</a:t>
            </a:r>
          </a:p>
          <a:p>
            <a:pPr/>
            <a:r>
              <a:rPr u="sng" sz="1800"/>
              <a:t>Container-focused</a:t>
            </a:r>
            <a:r>
              <a:rPr sz="1800"/>
              <a:t> operating systems are tiny and update themselves as a whole, so there is less to attack</a:t>
            </a:r>
          </a:p>
          <a:p>
            <a:pPr lvl="1"/>
            <a:r>
              <a:rPr sz="1600"/>
              <a:t>Fedora CoreOS, and Amazon's Bottlerocket</a:t>
            </a:r>
          </a:p>
          <a:p>
            <a:pPr/>
            <a:r>
              <a:rPr u="sng" sz="1800"/>
              <a:t>Hypervisor hosts</a:t>
            </a:r>
            <a:r>
              <a:rPr sz="1800"/>
              <a:t> run Proxmox, Hyper-V, VMware ESXi, or KVM on Linux</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Distributed Systems</a:t>
            </a:r>
          </a:p>
        </p:txBody>
      </p:sp>
      <p:sp>
        <p:nvSpPr>
          <p:cNvPr id="3" name="Content Placeholder 2"/>
          <p:cNvSpPr>
            <a:spLocks noGrp="1"/>
          </p:cNvSpPr>
          <p:nvPr>
            <p:ph idx="1"/>
          </p:nvPr>
        </p:nvSpPr>
        <p:spPr/>
        <p:txBody>
          <a:bodyPr>
            <a:normAutofit/>
          </a:bodyPr>
          <a:lstStyle/>
          <a:p>
            <a:pPr/>
            <a:r>
              <a:rPr sz="2000"/>
              <a:t>Many computers working together over a network, so that users feel like they are using one machine</a:t>
            </a:r>
          </a:p>
          <a:p>
            <a:pPr/>
            <a:r>
              <a:rPr sz="2000"/>
              <a:t>Computing and storage are spread across many machines</a:t>
            </a:r>
          </a:p>
          <a:p>
            <a:pPr/>
            <a:r>
              <a:rPr sz="2000"/>
              <a:t>Examples you use every day: search engines, streaming services, online games, and cloud storage</a:t>
            </a:r>
          </a:p>
          <a:p>
            <a:pPr/>
            <a:r>
              <a:rPr sz="2000"/>
              <a:t>Goals: performance, scalability, reliability, and working even when some machines fail</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Distributed Systems Are Hard</a:t>
            </a:r>
          </a:p>
        </p:txBody>
      </p:sp>
      <p:sp>
        <p:nvSpPr>
          <p:cNvPr id="3" name="Content Placeholder 2"/>
          <p:cNvSpPr>
            <a:spLocks noGrp="1"/>
          </p:cNvSpPr>
          <p:nvPr>
            <p:ph idx="1"/>
          </p:nvPr>
        </p:nvSpPr>
        <p:spPr/>
        <p:txBody>
          <a:bodyPr>
            <a:normAutofit/>
          </a:bodyPr>
          <a:lstStyle/>
          <a:p>
            <a:pPr/>
            <a:r>
              <a:rPr sz="1800"/>
              <a:t>No shared memory: computers coordinate only by sending messages over the network (Week 2)</a:t>
            </a:r>
          </a:p>
          <a:p>
            <a:pPr/>
            <a:r>
              <a:rPr sz="1800"/>
              <a:t>No shared clock: each computer's clock is slightly different, so "what happened first" is tricky</a:t>
            </a:r>
          </a:p>
          <a:p>
            <a:pPr/>
            <a:r>
              <a:rPr sz="1800"/>
              <a:t>Mutual exclusion has to be done with messages instead of shared locks (Week 6)</a:t>
            </a:r>
          </a:p>
          <a:p>
            <a:pPr/>
            <a:r>
              <a:rPr sz="1800"/>
              <a:t>Parts can fail, or the network can split, at any moment</a:t>
            </a:r>
          </a:p>
          <a:p>
            <a:pPr/>
            <a:r>
              <a:rPr sz="1800"/>
              <a:t>The system must keep working anyway, and agree on what the data is</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Consistency Trade-offs</a:t>
            </a:r>
          </a:p>
        </p:txBody>
      </p:sp>
      <p:sp>
        <p:nvSpPr>
          <p:cNvPr id="3" name="Content Placeholder 2"/>
          <p:cNvSpPr>
            <a:spLocks noGrp="1"/>
          </p:cNvSpPr>
          <p:nvPr>
            <p:ph idx="1"/>
          </p:nvPr>
        </p:nvSpPr>
        <p:spPr/>
        <p:txBody>
          <a:bodyPr>
            <a:normAutofit/>
          </a:bodyPr>
          <a:lstStyle/>
          <a:p>
            <a:pPr/>
            <a:r>
              <a:rPr sz="1800"/>
              <a:t>When data is copied to many servers around the world, the copies can briefly disagree</a:t>
            </a:r>
          </a:p>
          <a:p>
            <a:pPr lvl="1"/>
            <a:r>
              <a:rPr sz="1600"/>
              <a:t>Like the number of likes on a post showing differently on your phone and your laptop for a few seconds</a:t>
            </a:r>
          </a:p>
          <a:p>
            <a:pPr/>
            <a:r>
              <a:rPr sz="1800"/>
              <a:t>The </a:t>
            </a:r>
            <a:r>
              <a:rPr u="sng" sz="1800"/>
              <a:t>CAP theorem</a:t>
            </a:r>
            <a:r>
              <a:rPr sz="1800"/>
              <a:t>: when the network splits, a system has to choose between staying fully consistent and staying available</a:t>
            </a:r>
          </a:p>
          <a:p>
            <a:pPr lvl="1"/>
            <a:r>
              <a:rPr sz="1600"/>
              <a:t>A bank picks consistency. A social media feed picks availability</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Distributed File Systems</a:t>
            </a:r>
          </a:p>
        </p:txBody>
      </p:sp>
      <p:sp>
        <p:nvSpPr>
          <p:cNvPr id="3" name="Content Placeholder 2"/>
          <p:cNvSpPr>
            <a:spLocks noGrp="1"/>
          </p:cNvSpPr>
          <p:nvPr>
            <p:ph idx="1"/>
          </p:nvPr>
        </p:nvSpPr>
        <p:spPr>
          <a:xfrm>
            <a:off x="1293813" y="1676400"/>
            <a:ext cx="5000000" cy="4495800"/>
          </a:xfrm>
        </p:spPr>
        <p:txBody>
          <a:bodyPr>
            <a:normAutofit/>
          </a:bodyPr>
          <a:lstStyle/>
          <a:p>
            <a:pPr/>
            <a:r>
              <a:rPr sz="1800"/>
              <a:t>Share files across many computers, as if they were on one drive</a:t>
            </a:r>
          </a:p>
          <a:p>
            <a:pPr/>
            <a:r>
              <a:rPr sz="1800"/>
              <a:t>NFS mounts a folder from another computer (Weeks 9 and 13)</a:t>
            </a:r>
          </a:p>
          <a:p>
            <a:pPr/>
            <a:r>
              <a:rPr sz="1800"/>
              <a:t>Large systems spread files across many servers, and keep copies in case one fails</a:t>
            </a:r>
          </a:p>
          <a:p>
            <a:pPr/>
            <a:r>
              <a:rPr sz="1800"/>
              <a:t>Cloud storage like OneDrive and Google Drive is a distributed file system you use every day</a:t>
            </a:r>
          </a:p>
        </p:txBody>
      </p:sp>
      <p:pic>
        <p:nvPicPr>
          <p:cNvPr id="4" name="d9_Picture2.png" descr="How NFS mounts a remote directory. The NFS client sends a mount request through an RPC client stub to the RPC server skeleton on the server, which passes it to the NFS server. The server looks up the exported directory in its local file system and sends a file handle back to the client."/>
          <p:cNvPicPr>
            <a:picLocks noChangeAspect="1"/>
          </p:cNvPicPr>
          <p:nvPr/>
        </p:nvPicPr>
        <p:blipFill>
          <a:blip r:embed="rId2"/>
          <a:stretch>
            <a:fillRect/>
          </a:stretch>
        </p:blipFill>
        <p:spPr>
          <a:xfrm>
            <a:off x="6450000" y="2050000"/>
            <a:ext cx="5300000" cy="3464170"/>
          </a:xfrm>
          <a:prstGeom prst="rect">
            <a:avLst/>
          </a:prstGeom>
        </p:spPr>
      </p:pic>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Clusters</a:t>
            </a:r>
          </a:p>
        </p:txBody>
      </p:sp>
      <p:sp>
        <p:nvSpPr>
          <p:cNvPr id="3" name="Content Placeholder 2"/>
          <p:cNvSpPr>
            <a:spLocks noGrp="1"/>
          </p:cNvSpPr>
          <p:nvPr>
            <p:ph idx="1"/>
          </p:nvPr>
        </p:nvSpPr>
        <p:spPr>
          <a:xfrm>
            <a:off x="1293813" y="1500000"/>
            <a:ext cx="9601200" cy="3000000"/>
          </a:xfrm>
        </p:spPr>
        <p:txBody>
          <a:bodyPr>
            <a:normAutofit/>
          </a:bodyPr>
          <a:lstStyle/>
          <a:p>
            <a:pPr/>
            <a:r>
              <a:rPr sz="1600"/>
              <a:t>A cluster is a group of computers that work together as one system</a:t>
            </a:r>
          </a:p>
          <a:p>
            <a:pPr/>
            <a:r>
              <a:rPr u="sng" sz="1600"/>
              <a:t>High-performance</a:t>
            </a:r>
            <a:r>
              <a:rPr sz="1600"/>
              <a:t>: every computer works on one big job, like supercomputers (Week 1)</a:t>
            </a:r>
          </a:p>
          <a:p>
            <a:pPr/>
            <a:r>
              <a:rPr u="sng" sz="1600"/>
              <a:t>High-availability</a:t>
            </a:r>
            <a:r>
              <a:rPr sz="1600"/>
              <a:t>: backup computers take over if one fails</a:t>
            </a:r>
          </a:p>
          <a:p>
            <a:pPr/>
            <a:r>
              <a:rPr sz="1600"/>
              <a:t>A </a:t>
            </a:r>
            <a:r>
              <a:rPr u="sng" sz="1600"/>
              <a:t>head node</a:t>
            </a:r>
            <a:r>
              <a:rPr sz="1600"/>
              <a:t> hands out the work, and </a:t>
            </a:r>
            <a:r>
              <a:rPr u="sng" sz="1600"/>
              <a:t>worker nodes</a:t>
            </a:r>
            <a:r>
              <a:rPr sz="1600"/>
              <a:t> do it. The picture uses the older term "slave nodes"</a:t>
            </a:r>
          </a:p>
          <a:p>
            <a:pPr lvl="1"/>
            <a:r>
              <a:rPr sz="1400"/>
              <a:t>You may hear these called master and slave nodes. We use head and worker instead, because the old terms come from slavery and can make people feel unwelcome, and the new terms describe the job just as clearly</a:t>
            </a:r>
          </a:p>
        </p:txBody>
      </p:sp>
      <p:pic>
        <p:nvPicPr>
          <p:cNvPr id="4" name="d14_Picture2.png" descr="A computer cluster. A head node and shared resources connect over high-speed Ethernet to four worker nodes, which the diagram labels slave nodes, an older term."/>
          <p:cNvPicPr>
            <a:picLocks noChangeAspect="1"/>
          </p:cNvPicPr>
          <p:nvPr/>
        </p:nvPicPr>
        <p:blipFill>
          <a:blip r:embed="rId2"/>
          <a:stretch>
            <a:fillRect/>
          </a:stretch>
        </p:blipFill>
        <p:spPr>
          <a:xfrm>
            <a:off x="3300000" y="4550000"/>
            <a:ext cx="5600000" cy="1866667"/>
          </a:xfrm>
          <a:prstGeom prst="rect">
            <a:avLst/>
          </a:prstGeom>
        </p:spPr>
      </p:pic>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Peer-to-Peer</a:t>
            </a:r>
          </a:p>
        </p:txBody>
      </p:sp>
      <p:sp>
        <p:nvSpPr>
          <p:cNvPr id="3" name="Content Placeholder 2"/>
          <p:cNvSpPr>
            <a:spLocks noGrp="1"/>
          </p:cNvSpPr>
          <p:nvPr>
            <p:ph idx="1"/>
          </p:nvPr>
        </p:nvSpPr>
        <p:spPr>
          <a:xfrm>
            <a:off x="1293813" y="1500000"/>
            <a:ext cx="9601200" cy="2400000"/>
          </a:xfrm>
        </p:spPr>
        <p:txBody>
          <a:bodyPr>
            <a:normAutofit/>
          </a:bodyPr>
          <a:lstStyle/>
          <a:p>
            <a:pPr/>
            <a:r>
              <a:rPr sz="1800"/>
              <a:t>Every computer (peer) is both a client and a server</a:t>
            </a:r>
          </a:p>
          <a:p>
            <a:pPr/>
            <a:r>
              <a:rPr u="sng" sz="1800"/>
              <a:t>Centralized</a:t>
            </a:r>
            <a:r>
              <a:rPr sz="1800"/>
              <a:t>: a server helps peers find each other, then they connect directly</a:t>
            </a:r>
          </a:p>
          <a:p>
            <a:pPr/>
            <a:r>
              <a:rPr u="sng" sz="1800"/>
              <a:t>Pure</a:t>
            </a:r>
            <a:r>
              <a:rPr sz="1800"/>
              <a:t>: no server at all. Peers find each other by asking around, which can be slow</a:t>
            </a:r>
          </a:p>
          <a:p>
            <a:pPr/>
            <a:r>
              <a:rPr sz="1800"/>
              <a:t>Examples: BitTorrent, some game updates, and video calls that connect directly</a:t>
            </a:r>
          </a:p>
        </p:txBody>
      </p:sp>
      <p:pic>
        <p:nvPicPr>
          <p:cNvPr id="4" name="d16_Picture2.png" descr="Centralized peer-to-peer system. Peers 1 to 4 each connect to a central server. Peer 1 asks the server for Peer 3's address, the server returns it, and then Peer 1 and Peer 3 communicate directly."/>
          <p:cNvPicPr>
            <a:picLocks noChangeAspect="1"/>
          </p:cNvPicPr>
          <p:nvPr/>
        </p:nvPicPr>
        <p:blipFill>
          <a:blip r:embed="rId2"/>
          <a:stretch>
            <a:fillRect/>
          </a:stretch>
        </p:blipFill>
        <p:spPr>
          <a:xfrm>
            <a:off x="700000" y="3950000"/>
            <a:ext cx="5300000" cy="2430148"/>
          </a:xfrm>
          <a:prstGeom prst="rect">
            <a:avLst/>
          </a:prstGeom>
        </p:spPr>
      </p:pic>
      <p:pic>
        <p:nvPicPr>
          <p:cNvPr id="5" name="d16_Picture3.png" descr="Pure peer-to-peer system with no central server. Peers 1 to 4 are connected in a square. In step 1, Peer 1 finds Peer 3 through a distributed search. In step 2, Peer 1 and Peer 3 communicate directly."/>
          <p:cNvPicPr>
            <a:picLocks noChangeAspect="1"/>
          </p:cNvPicPr>
          <p:nvPr/>
        </p:nvPicPr>
        <p:blipFill>
          <a:blip r:embed="rId3"/>
          <a:stretch>
            <a:fillRect/>
          </a:stretch>
        </p:blipFill>
        <p:spPr>
          <a:xfrm>
            <a:off x="6250000" y="3950000"/>
            <a:ext cx="5300000" cy="2441926"/>
          </a:xfrm>
          <a:prstGeom prst="rect">
            <a:avLst/>
          </a:prstGeom>
        </p:spPr>
      </p:pic>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Grid and Volunteer Computing</a:t>
            </a:r>
          </a:p>
        </p:txBody>
      </p:sp>
      <p:sp>
        <p:nvSpPr>
          <p:cNvPr id="3" name="Content Placeholder 2"/>
          <p:cNvSpPr>
            <a:spLocks noGrp="1"/>
          </p:cNvSpPr>
          <p:nvPr>
            <p:ph idx="1"/>
          </p:nvPr>
        </p:nvSpPr>
        <p:spPr/>
        <p:txBody>
          <a:bodyPr>
            <a:normAutofit/>
          </a:bodyPr>
          <a:lstStyle/>
          <a:p>
            <a:pPr/>
            <a:r>
              <a:rPr sz="1800"/>
              <a:t>A grid connects computers in different places, often owned by different groups, to work on one big problem</a:t>
            </a:r>
          </a:p>
          <a:p>
            <a:pPr/>
            <a:r>
              <a:rPr u="sng" sz="1800"/>
              <a:t>Volunteer computing</a:t>
            </a:r>
            <a:r>
              <a:rPr sz="1800"/>
              <a:t>: people donate their computer's spare time</a:t>
            </a:r>
          </a:p>
          <a:p>
            <a:pPr lvl="1"/>
            <a:r>
              <a:rPr sz="1600"/>
              <a:t>Folding@home studies how proteins fold, to understand diseases</a:t>
            </a:r>
          </a:p>
          <a:p>
            <a:pPr lvl="1"/>
            <a:r>
              <a:rPr sz="1600"/>
              <a:t>BOINC runs many science projects this way</a:t>
            </a:r>
          </a:p>
          <a:p>
            <a:pPr/>
            <a:r>
              <a:rPr b="1" sz="1800"/>
              <a:t>Historical note:</a:t>
            </a:r>
            <a:r>
              <a:rPr sz="1800"/>
              <a:t> many earlier projects, like Docking@Home, have finished. Still worth knowing because the same idea powers research today</a:t>
            </a:r>
          </a:p>
        </p:txBody>
      </p:sp>
    </p:spTree>
  </p:cSld>
  <p:clrMapOvr>
    <a:masterClrMapping/>
  </p:clrMapOvr>
</p:sld>
</file>

<file path=ppt/theme/theme1.xml><?xml version="1.0" encoding="utf-8"?>
<a:theme xmlns:a="http://schemas.openxmlformats.org/drawingml/2006/main" name="TS10280110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TS102801109</Template>
  <TotalTime>0</TotalTime>
  <Words>374</Words>
  <Application>Microsoft Office PowerPoint</Application>
  <PresentationFormat>Custom</PresentationFormat>
  <Paragraphs>54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TS102801109</vt:lpstr>
      <vt:lpstr>Introduction to Operating Systems</vt:lpstr>
      <vt:lpstr>Virtual Machines</vt:lpstr>
      <vt:lpstr>Usage </vt:lpstr>
      <vt:lpstr>Virtual Machine Requirements</vt:lpstr>
      <vt:lpstr>Requirements</vt:lpstr>
      <vt:lpstr>Integrate Host File System</vt:lpstr>
      <vt:lpstr>Pros/Cons</vt:lpstr>
      <vt:lpstr>Virtual Servers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2013-01-28T15:53:19Z</dcterms:created>
  <dcterms:modified xsi:type="dcterms:W3CDTF">2013-04-17T17:01:13Z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TC028011099991</vt:lpwstr>
  </property>
</Properties>
</file>